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3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7"/>
  </p:notesMasterIdLst>
  <p:sldIdLst>
    <p:sldId id="257" r:id="rId5"/>
    <p:sldId id="291" r:id="rId6"/>
    <p:sldId id="322" r:id="rId7"/>
    <p:sldId id="323" r:id="rId8"/>
    <p:sldId id="325" r:id="rId9"/>
    <p:sldId id="326" r:id="rId10"/>
    <p:sldId id="327" r:id="rId11"/>
    <p:sldId id="328" r:id="rId12"/>
    <p:sldId id="380" r:id="rId13"/>
    <p:sldId id="329" r:id="rId14"/>
    <p:sldId id="330" r:id="rId15"/>
    <p:sldId id="337" r:id="rId16"/>
    <p:sldId id="331" r:id="rId17"/>
    <p:sldId id="332" r:id="rId18"/>
    <p:sldId id="382" r:id="rId19"/>
    <p:sldId id="333" r:id="rId20"/>
    <p:sldId id="381" r:id="rId21"/>
    <p:sldId id="334" r:id="rId22"/>
    <p:sldId id="335" r:id="rId23"/>
    <p:sldId id="338" r:id="rId24"/>
    <p:sldId id="339" r:id="rId25"/>
    <p:sldId id="392" r:id="rId26"/>
    <p:sldId id="390" r:id="rId27"/>
    <p:sldId id="340" r:id="rId28"/>
    <p:sldId id="341" r:id="rId29"/>
    <p:sldId id="385" r:id="rId30"/>
    <p:sldId id="342" r:id="rId31"/>
    <p:sldId id="343" r:id="rId32"/>
    <p:sldId id="387" r:id="rId33"/>
    <p:sldId id="386" r:id="rId34"/>
    <p:sldId id="344" r:id="rId35"/>
    <p:sldId id="345" r:id="rId36"/>
    <p:sldId id="346" r:id="rId37"/>
    <p:sldId id="347" r:id="rId38"/>
    <p:sldId id="348" r:id="rId39"/>
    <p:sldId id="359" r:id="rId40"/>
    <p:sldId id="360" r:id="rId41"/>
    <p:sldId id="361" r:id="rId42"/>
    <p:sldId id="362" r:id="rId43"/>
    <p:sldId id="393" r:id="rId44"/>
    <p:sldId id="354" r:id="rId45"/>
    <p:sldId id="394" r:id="rId46"/>
    <p:sldId id="355" r:id="rId47"/>
    <p:sldId id="388" r:id="rId48"/>
    <p:sldId id="357" r:id="rId49"/>
    <p:sldId id="364" r:id="rId50"/>
    <p:sldId id="365" r:id="rId51"/>
    <p:sldId id="366" r:id="rId52"/>
    <p:sldId id="367" r:id="rId53"/>
    <p:sldId id="368" r:id="rId54"/>
    <p:sldId id="369" r:id="rId55"/>
    <p:sldId id="370" r:id="rId56"/>
    <p:sldId id="371" r:id="rId57"/>
    <p:sldId id="372" r:id="rId58"/>
    <p:sldId id="373" r:id="rId59"/>
    <p:sldId id="374" r:id="rId60"/>
    <p:sldId id="375" r:id="rId61"/>
    <p:sldId id="376" r:id="rId62"/>
    <p:sldId id="377" r:id="rId63"/>
    <p:sldId id="378" r:id="rId64"/>
    <p:sldId id="379" r:id="rId65"/>
    <p:sldId id="396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6" autoAdjust="0"/>
    <p:restoredTop sz="94169" autoAdjust="0"/>
  </p:normalViewPr>
  <p:slideViewPr>
    <p:cSldViewPr snapToGrid="0">
      <p:cViewPr>
        <p:scale>
          <a:sx n="101" d="100"/>
          <a:sy n="101" d="100"/>
        </p:scale>
        <p:origin x="1672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127000">
                <a:solidFill>
                  <a:schemeClr val="accent5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7030A0"/>
              </a:solidFill>
              <a:ln w="127000">
                <a:solidFill>
                  <a:srgbClr val="7030A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127000">
                <a:solidFill>
                  <a:srgbClr val="FF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 w="63500" cap="sq">
          <a:solidFill>
            <a:schemeClr val="bg1"/>
          </a:solidFill>
          <a:miter lim="800000"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9878452846845E-2"/>
          <c:y val="1.5139357842794085E-2"/>
          <c:w val="0.93488667292357841"/>
          <c:h val="0.86015961812016672"/>
        </c:manualLayout>
      </c:layout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127000">
                <a:solidFill>
                  <a:schemeClr val="accent5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127000">
                <a:solidFill>
                  <a:srgbClr val="7030A0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4"/>
                </a:solidFill>
                <a:ln w="127000">
                  <a:solidFill>
                    <a:srgbClr val="7030A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F8D-4501-B4B5-5247C7E930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127000">
                <a:solidFill>
                  <a:srgbClr val="FF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9878452846845E-2"/>
          <c:y val="1.5139357842794085E-2"/>
          <c:w val="0.93488667292357841"/>
          <c:h val="0.86015961812016672"/>
        </c:manualLayout>
      </c:layout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127000">
                <a:solidFill>
                  <a:schemeClr val="accent5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127000">
                <a:solidFill>
                  <a:srgbClr val="7030A0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4"/>
                </a:solidFill>
                <a:ln w="127000">
                  <a:solidFill>
                    <a:srgbClr val="7030A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F8D-4501-B4B5-5247C7E930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127000">
                <a:solidFill>
                  <a:srgbClr val="FF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9878452846845E-2"/>
          <c:y val="1.5139357842794085E-2"/>
          <c:w val="0.93488667292357841"/>
          <c:h val="0.86015961812016672"/>
        </c:manualLayout>
      </c:layout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127000">
                <a:solidFill>
                  <a:schemeClr val="accent5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127000">
                <a:solidFill>
                  <a:srgbClr val="7030A0"/>
                </a:soli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solidFill>
                  <a:schemeClr val="accent4"/>
                </a:solidFill>
                <a:ln w="127000">
                  <a:solidFill>
                    <a:srgbClr val="7030A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F8D-4501-B4B5-5247C7E930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127000">
                <a:solidFill>
                  <a:srgbClr val="FF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0.40901</cdr:x>
      <cdr:y>0.14381</cdr:y>
    </cdr:from>
    <cdr:to>
      <cdr:x>0.59757</cdr:x>
      <cdr:y>0.52557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6C69B82D-7C4C-6E1E-83E6-195678B0ED8F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46782" y="688932"/>
          <a:ext cx="1496860" cy="182880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C000"/>
          </a:solidFill>
          <a:prstDash val="lgDash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0.50873</cdr:x>
      <cdr:y>0.31261</cdr:y>
    </cdr:from>
    <cdr:to>
      <cdr:x>0.56228</cdr:x>
      <cdr:y>0.38971</cdr:y>
    </cdr:to>
    <cdr:sp macro="" textlink="">
      <cdr:nvSpPr>
        <cdr:cNvPr id="3" name="TextBox 10">
          <a:extLst xmlns:a="http://schemas.openxmlformats.org/drawingml/2006/main">
            <a:ext uri="{FF2B5EF4-FFF2-40B4-BE49-F238E27FC236}">
              <a16:creationId xmlns:a16="http://schemas.microsoft.com/office/drawing/2014/main" id="{05371769-E27C-9F16-FC11-C7E1C0E4E91A}"/>
            </a:ext>
          </a:extLst>
        </cdr:cNvPr>
        <cdr:cNvSpPr txBox="1"/>
      </cdr:nvSpPr>
      <cdr:spPr>
        <a:xfrm xmlns:a="http://schemas.openxmlformats.org/drawingml/2006/main">
          <a:off x="4038392" y="1497556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>
              <a:solidFill>
                <a:srgbClr val="FFC000"/>
              </a:solidFill>
            </a:rPr>
            <a:t>d2</a:t>
          </a:r>
          <a:endParaRPr lang="en-PH" b="1" dirty="0">
            <a:solidFill>
              <a:srgbClr val="FFC000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0.40901</cdr:x>
      <cdr:y>0.14381</cdr:y>
    </cdr:from>
    <cdr:to>
      <cdr:x>0.59757</cdr:x>
      <cdr:y>0.52557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6C69B82D-7C4C-6E1E-83E6-195678B0ED8F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46782" y="688932"/>
          <a:ext cx="1496860" cy="182880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C000"/>
          </a:solidFill>
          <a:prstDash val="lgDash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0.50873</cdr:x>
      <cdr:y>0.31261</cdr:y>
    </cdr:from>
    <cdr:to>
      <cdr:x>0.56228</cdr:x>
      <cdr:y>0.38971</cdr:y>
    </cdr:to>
    <cdr:sp macro="" textlink="">
      <cdr:nvSpPr>
        <cdr:cNvPr id="3" name="TextBox 10">
          <a:extLst xmlns:a="http://schemas.openxmlformats.org/drawingml/2006/main">
            <a:ext uri="{FF2B5EF4-FFF2-40B4-BE49-F238E27FC236}">
              <a16:creationId xmlns:a16="http://schemas.microsoft.com/office/drawing/2014/main" id="{05371769-E27C-9F16-FC11-C7E1C0E4E91A}"/>
            </a:ext>
          </a:extLst>
        </cdr:cNvPr>
        <cdr:cNvSpPr txBox="1"/>
      </cdr:nvSpPr>
      <cdr:spPr>
        <a:xfrm xmlns:a="http://schemas.openxmlformats.org/drawingml/2006/main">
          <a:off x="4038392" y="1497556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>
              <a:solidFill>
                <a:srgbClr val="FFC000"/>
              </a:solidFill>
            </a:rPr>
            <a:t>d2</a:t>
          </a:r>
          <a:endParaRPr lang="en-PH" b="1" dirty="0">
            <a:solidFill>
              <a:srgbClr val="FFC000"/>
            </a:solidFill>
          </a:endParaRPr>
        </a:p>
      </cdr:txBody>
    </cdr:sp>
  </cdr:relSizeAnchor>
  <cdr:relSizeAnchor xmlns:cdr="http://schemas.openxmlformats.org/drawingml/2006/chartDrawing">
    <cdr:from>
      <cdr:x>0.41541</cdr:x>
      <cdr:y>0.33207</cdr:y>
    </cdr:from>
    <cdr:to>
      <cdr:x>0.92578</cdr:x>
      <cdr:y>0.53617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E6DA38A1-5B8F-69EC-FF67-4AB8F5A59813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97616" y="1590806"/>
          <a:ext cx="4051440" cy="97774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C000"/>
          </a:solidFill>
          <a:prstDash val="lgDash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0.57194</cdr:x>
      <cdr:y>0.46343</cdr:y>
    </cdr:from>
    <cdr:to>
      <cdr:x>0.62549</cdr:x>
      <cdr:y>0.54053</cdr:y>
    </cdr:to>
    <cdr:sp macro="" textlink="">
      <cdr:nvSpPr>
        <cdr:cNvPr id="8" name="TextBox 10">
          <a:extLst xmlns:a="http://schemas.openxmlformats.org/drawingml/2006/main">
            <a:ext uri="{FF2B5EF4-FFF2-40B4-BE49-F238E27FC236}">
              <a16:creationId xmlns:a16="http://schemas.microsoft.com/office/drawing/2014/main" id="{4F95C07A-D537-761B-4E65-2A4951350C84}"/>
            </a:ext>
          </a:extLst>
        </cdr:cNvPr>
        <cdr:cNvSpPr txBox="1"/>
      </cdr:nvSpPr>
      <cdr:spPr>
        <a:xfrm xmlns:a="http://schemas.openxmlformats.org/drawingml/2006/main">
          <a:off x="4540153" y="2220074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>
              <a:solidFill>
                <a:srgbClr val="FFC000"/>
              </a:solidFill>
            </a:rPr>
            <a:t>d3</a:t>
          </a:r>
          <a:endParaRPr lang="en-PH" sz="1800" b="1" dirty="0">
            <a:solidFill>
              <a:srgbClr val="FFC000"/>
            </a:solidFill>
          </a:endParaRPr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9T02:56:25.081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556 1657 24575,'46'0'0,"2"0"0,5 0 0,5 0 0,-2 0 0,4 0 0,-6 0 0,-6 0 0,-7 0 0,-7 0 0,-1 0 0,-7 0 0,1 0 0,3 0 0,1 0 0,5 0 0,4 0 0,2 0 0,0 0 0,0 0 0,-2 0 0,-1 0 0,-3 0 0,-9 0 0,-3 0 0,-3 0 0,-1 0 0,-2 0 0,2-2 0,4-2 0,5-4 0,7-2 0,1-1 0,1-1 0,-3 0 0,-2 3 0,-7 1 0,-4 0 0,-4 2 0,1-4 0,5 0 0,0-4 0,0-2 0,1 0 0,1-3 0,1 1 0,0-1 0,-2 3 0,-4-1 0,-4 2 0,-4-1 0,-1-1 0,-2-2 0,1-1 0,-1-1 0,1-3 0,-3 0 0,1-3 0,-4-4 0,-1-3 0,-2-1 0,-2-2 0,0 1 0,0 0 0,0-7 0,0-2 0,0-4 0,0 0 0,0-2 0,0 4 0,-2 0 0,-4 4 0,-5 3 0,-4 5 0,1 4 0,-2 1 0,0-1 0,-2 1 0,-1 1 0,0 2 0,-3-1 0,-5 0 0,-4-2 0,-4 0 0,-2 2 0,-5 1 0,-3 2 0,-4-1 0,-1 1 0,0 2 0,-2 3 0,2 2 0,4 2 0,5 1 0,7 4 0,5 3 0,0 1 0,2 2 0,-3-1 0,-1 1 0,2 1 0,-2 1 0,0 0 0,-1 2 0,0 1 0,1 0 0,-3 0 0,-2 0 0,-2 0 0,1 0 0,0 0 0,1 0 0,-1 0 0,-2 0 0,-4 2 0,-6 3 0,-4 4 0,0 4 0,5 4 0,1 1 0,4 2 0,3 0 0,2 1 0,3 1 0,2 4 0,2 0 0,-1 3 0,3-1 0,-6 4 0,4 0 0,1 1 0,1 0 0,5-2 0,-2 4 0,4-3 0,1 0 0,3 0 0,3 2 0,0 5 0,2 0 0,-1-1 0,2-4 0,2-4 0,1-1 0,3-1 0,1 0 0,-1 2 0,2 0 0,1 2 0,0 2 0,2 1 0,1 0 0,-1-1 0,1-2 0,0-1 0,0-3 0,3 0 0,0-1 0,1-5 0,2-2 0,-1-3 0,2 1 0,0 2 0,1-1 0,0-1 0,-1-1 0,0-4 0,-2-1 0,2-1 0,-2-2 0,0 1 0,-1-1 0,1 1 0,2-1 0,-1-1 0,2 0 0,0 0 0,0 0 0,1 1 0,0 0 0,2 1 0,2-2 0,-1-1 0,0-2 0,0 1 0,1 1 0,-1-2 0,0 0 0,-2-1 0,-1-1 0,0 2 0,1-1 0,-2-1 0,0-1 0,0-2 0,-1 1 0,-1 1 0,2 1 0,-1-1 0,2-2 0,0 1 0,-4-1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9T02:56:27.65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344 1184 24575,'41'0'0,"-1"0"0,5 0 0,8 0 0,1 3 0,1 0 0,-4 2 0,-4 1 0,1 1 0,-1 2 0,-4 0 0,-3 1 0,-5-3 0,0 2 0,-6-3 0,0-3 0,-1 0 0,2 0 0,1 0 0,-1 0 0,-1-1 0,-3-2 0,0 0 0,0 0 0,-1 0 0,4 0 0,1 0 0,1 0 0,3 0 0,3 0 0,2 0 0,3 0 0,3 0 0,-2 0 0,2 0 0,-6 0 0,-4 0 0,-5 0 0,-9 0 0,0 0 0,-5 0 0,0 0 0,-1 0 0,1 0 0,1 0 0,3 0 0,4-4 0,3-5 0,0-7 0,-2-4 0,-1-2 0,-4-2 0,-2 0 0,-3 0 0,-3 2 0,0 2 0,-5-2 0,-2-2 0,-2-5 0,-2-1 0,0-2 0,-1-2 0,0-1 0,0 0 0,0 0 0,0 1 0,0-5 0,0 1 0,0-1 0,0-1 0,-2 3 0,-3 2 0,-4 3 0,-3 4 0,-1 1 0,-1-1 0,3 3 0,-2 1 0,0 2 0,-3 2 0,1 2 0,-1-1 0,-2 2 0,-1-1 0,-1 2 0,-4 0 0,-3 0 0,-4-1 0,1 0 0,1 2 0,-3 0 0,-2 0 0,-6-1 0,-1 1 0,-1 0 0,-4 2 0,2 3 0,-1 0 0,2 1 0,3 2 0,4-1 0,5 2 0,4 1 0,3 0 0,2 1 0,4-1 0,-2 1 0,-2-1 0,-3 1 0,-4 1 0,-1 2 0,-4 0 0,3 1 0,-1 0 0,4 0 0,5 0 0,1 0 0,3 0 0,1 0 0,-6 0 0,1 1 0,-4 3 0,-1 3 0,-2 3 0,-3 3 0,-1 3 0,-1 1 0,2 2 0,2 0 0,2-2 0,4 2 0,-2 0 0,1 0 0,-2 6 0,-1 1 0,1-1 0,0 2 0,4-2 0,1-1 0,4 0 0,1-1 0,0 1 0,0 1 0,1-1 0,1 0 0,-3 0 0,2 1 0,0 2 0,1-2 0,2 0 0,0-1 0,1-3 0,3 0 0,1-3 0,0-2 0,0-1 0,1-1 0,-2 2 0,0 1 0,0-1 0,1 0 0,2 0 0,1-3 0,1 2 0,-1-2 0,3 2 0,1 0 0,2 0 0,0-2 0,0 0 0,0 0 0,0 0 0,0 1 0,0-1 0,0 1 0,0-1 0,0 0 0,0-1 0,0-2 0,0-1 0,0 1 0,0 0 0,0-1 0,0 0 0,2 1 0,2-2 0,1 0 0,0-2 0,-1 0 0,1-1 0,1-2 0,0 1 0,0-1 0,1 0 0,0-1 0,1-2 0,1 0 0,-1 0 0,0 0 0,1 0 0,-1 0 0,-3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9T02:56:31.16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313 1530 24575,'36'0'0,"-3"0"0,-3 3 0,1 0 0,0 2 0,2 0 0,-2 0 0,-2 2 0,-1-1 0,0 1 0,1-1 0,6 0 0,-3 0 0,-5-1 0,-1 0 0,-4-2 0,2 1 0,-3-1 0,-3 0 0,1-1 0,2-2 0,2 0 0,1 2 0,2 0 0,2 1 0,0-1 0,3-1 0,0-1 0,1 0 0,-1 2 0,-1 1 0,0-1 0,-2 1 0,-2-3 0,0 0 0,0 0 0,4 0 0,3 0 0,1 0 0,3 0 0,1 0 0,0 0 0,-3 0 0,-4 0 0,-2 0 0,-4 0 0,0 0 0,-4 0 0,0-3 0,0-2 0,-3 0 0,0-2 0,-1 1 0,3-3 0,4-3 0,2-1 0,0-1 0,1 1 0,1-1 0,-1-2 0,2-1 0,-4 2 0,0-1 0,-4 3 0,0-1 0,0 1 0,-1 1 0,-3 0 0,-1 0 0,-4 1 0,1 3 0,1-4 0,-1 0 0,0-3 0,0-2 0,0-1 0,0-2 0,0-1 0,-2 0 0,0-3 0,-1-1 0,1-2 0,0-4 0,-2 1 0,-3-7 0,-3 2 0,0 0 0,1-1 0,1-1 0,1-4 0,2-2 0,-1-1 0,1 1 0,-2 3 0,-2 3 0,-1 6 0,-3 2 0,0 3 0,0 4 0,0 2 0,0 5 0,0 0 0,0 1 0,0 1 0,0-2 0,0-1 0,0-4 0,0 0 0,0 0 0,-2-1 0,-2-2 0,-4-2 0,-4 1 0,-4-1 0,0 0 0,-3 0 0,-2 0 0,0 4 0,-3 3 0,1 2 0,4 3 0,-1 0 0,0 1 0,-4 0 0,-3 0 0,0 1 0,-1 2 0,1 0 0,0 0 0,1 3 0,-2-2 0,0 2 0,1 2 0,-3-1 0,2 2 0,2 0 0,2 1 0,3 2 0,0-2 0,-2-1 0,-2 1 0,-2-1 0,-2 3 0,-3-1 0,2 1 0,-1 0 0,3 0 0,-1 0 0,0 0 0,4 0 0,2 0 0,-1 0 0,0 0 0,2 0 0,1 0 0,1 0 0,-1 0 0,-5 0 0,-1 0 0,-1 0 0,-3 0 0,2 0 0,-1 2 0,-1 1 0,0 2 0,-1 1 0,4-1 0,7 0 0,4 0 0,1 0 0,1 0 0,-3 1 0,-1 1 0,-1 2 0,-3 1 0,-1 0 0,-3 1 0,-1 0 0,3 0 0,-2 0 0,1 0 0,-2 0 0,1 0 0,2-1 0,-1 1 0,5-1 0,2-1 0,2 0 0,1-1 0,-2 1 0,-1 3 0,0 1 0,1 2 0,-1 1 0,-1-3 0,-1 3 0,-1-1 0,4 2 0,-1 0 0,4-2 0,0 0 0,0 2 0,2-1 0,-2 2 0,1-1 0,-2 2 0,-2 1 0,2-1 0,0-1 0,1 0 0,1-2 0,1 1 0,1-2 0,2-1 0,-1 1 0,3-3 0,1 3 0,-3 3 0,0-3 0,0 3 0,1 0 0,3 2 0,-2 1 0,0 1 0,0-1 0,2-4 0,3 1 0,0-1 0,2-1 0,1 2 0,0 0 0,0 1 0,0-1 0,0-1 0,0-3 0,0-2 0,0 1 0,0-2 0,0 3 0,0-1 0,0 0 0,0-1 0,0-2 0,0 0 0,0-1 0,0 1 0,0-1 0,0 1 0,0 1 0,0 0 0,0 0 0,0 0 0,0-3 0,0 1 0,0 0 0,0 1 0,0-1 0,0 1 0,0-1 0,0 1 0,0-1 0,0 1 0,0-1 0,0 0 0,1 0 0,1-1 0,2 0 0,2 0 0,1 1 0,0 0 0,-1-2 0,-1 0 0,-1 0 0,3-2 0,0 2 0,2-1 0,-2 0 0,-1 1 0,-1-2 0,2 0 0,0-1 0,-1 1 0,1-3 0,-2 2 0,0-1 0,1-1 0,1 0 0,1-2 0,0 2 0,-2 0 0,-2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8/19/24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3123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76000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7784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2243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06195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80990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1981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21175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6798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2810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8659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56149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77814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278288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181205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191247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585310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33971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021071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94879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69576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522113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816767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40515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27819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01989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163260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585974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26257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462677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67705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880017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896088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647821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565618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39824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411314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018542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140869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720288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255261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39357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63425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570026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475179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75468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63631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42975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659130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144192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215368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550096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41683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07282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866527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155306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46864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32357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7127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85079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AC2C6-A51C-5142-80BA-E68EABCB9E54}" type="datetime1">
              <a:rPr lang="en-PH" smtClean="0"/>
              <a:t>8/19/24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51DD-54C7-844D-A5C6-0D07B3C9C964}" type="datetime1">
              <a:rPr lang="en-PH" smtClean="0"/>
              <a:t>8/19/24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DCC7-E843-A64A-8D2A-2C4625341DEE}" type="datetime1">
              <a:rPr lang="en-PH" smtClean="0"/>
              <a:t>8/19/24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5AAF-C32A-DE41-B2BB-7EF3DA3FA98B}" type="datetime1">
              <a:rPr lang="en-PH" smtClean="0"/>
              <a:t>8/19/24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5472D-22FB-F643-A3CC-DDD94D9627B8}" type="datetime1">
              <a:rPr lang="en-PH" smtClean="0"/>
              <a:t>8/19/24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8A1DA-3DCB-E84F-A9FC-2F224D636694}" type="datetime1">
              <a:rPr lang="en-PH" smtClean="0"/>
              <a:t>8/19/24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90170-3F5A-404D-B5FD-6C7AC64E19CC}" type="datetime1">
              <a:rPr lang="en-PH" smtClean="0"/>
              <a:t>8/19/24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B44A-A4D7-BD4F-BFCA-57F87B95C36F}" type="datetime1">
              <a:rPr lang="en-PH" smtClean="0"/>
              <a:t>8/19/24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23F61-5763-3A42-85DE-0DCA3B89C09C}" type="datetime1">
              <a:rPr lang="en-PH" smtClean="0"/>
              <a:t>8/19/24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E57E6-4844-D24A-823A-DE7EC647B4B6}" type="datetime1">
              <a:rPr lang="en-PH" smtClean="0"/>
              <a:t>8/19/24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C1371-981F-8247-8FD9-C2B96A739BB2}" type="datetime1">
              <a:rPr lang="en-PH" smtClean="0"/>
              <a:t>8/19/24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C6094-1AE9-A94E-AE22-D8A65CEB68E3}" type="datetime1">
              <a:rPr lang="en-PH" smtClean="0"/>
              <a:t>8/19/24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image" Target="../media/image36.png"/><Relationship Id="rId5" Type="http://schemas.microsoft.com/office/2007/relationships/hdphoto" Target="../media/hdphoto5.wdp"/><Relationship Id="rId10" Type="http://schemas.openxmlformats.org/officeDocument/2006/relationships/customXml" Target="../ink/ink3.xml"/><Relationship Id="rId4" Type="http://schemas.openxmlformats.org/officeDocument/2006/relationships/image" Target="../media/image33.png"/><Relationship Id="rId9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K-Nearest Neighbors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1A73C9B5-62E0-6C5E-1257-BC68E18DA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3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90719-A4CF-8F33-0565-E89B4DA6C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405" y="2434281"/>
            <a:ext cx="6559189" cy="30262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98DFE0-A600-CC4C-7D42-64C3F22DE9AE}"/>
              </a:ext>
            </a:extLst>
          </p:cNvPr>
          <p:cNvSpPr txBox="1"/>
          <p:nvPr/>
        </p:nvSpPr>
        <p:spPr>
          <a:xfrm>
            <a:off x="279855" y="1135905"/>
            <a:ext cx="11632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Because KNN is based on </a:t>
            </a:r>
            <a:r>
              <a:rPr lang="en-US" sz="2800" b="1" dirty="0">
                <a:solidFill>
                  <a:srgbClr val="00B050"/>
                </a:solidFill>
              </a:rPr>
              <a:t>feature similarity, </a:t>
            </a:r>
            <a:r>
              <a:rPr lang="en-US" sz="2800" dirty="0"/>
              <a:t>we can do </a:t>
            </a:r>
            <a:r>
              <a:rPr lang="en-US" sz="2800" b="1" dirty="0">
                <a:solidFill>
                  <a:srgbClr val="00B0F0"/>
                </a:solidFill>
              </a:rPr>
              <a:t>classification</a:t>
            </a:r>
            <a:r>
              <a:rPr lang="en-US" sz="2800" dirty="0"/>
              <a:t> using KNN</a:t>
            </a:r>
          </a:p>
        </p:txBody>
      </p:sp>
    </p:spTree>
    <p:extLst>
      <p:ext uri="{BB962C8B-B14F-4D97-AF65-F5344CB8AC3E}">
        <p14:creationId xmlns:p14="http://schemas.microsoft.com/office/powerpoint/2010/main" val="1109023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914401"/>
            <a:ext cx="11273589" cy="46598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What is KNN?</a:t>
            </a:r>
            <a:endParaRPr lang="en-US" sz="2900" b="1" i="0" dirty="0"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Use Case: Predict Diabetes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23364C66-6679-7D40-DD04-AAD54D475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82066" y="891822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6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98DFE0-A600-CC4C-7D42-64C3F22DE9AE}"/>
              </a:ext>
            </a:extLst>
          </p:cNvPr>
          <p:cNvSpPr txBox="1"/>
          <p:nvPr/>
        </p:nvSpPr>
        <p:spPr>
          <a:xfrm>
            <a:off x="459204" y="1490008"/>
            <a:ext cx="11389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KNN or k-Nearest Neighbor </a:t>
            </a:r>
            <a:r>
              <a:rPr lang="en-US" sz="3000" dirty="0"/>
              <a:t>is a supervised machine learning algorithm mostly used for </a:t>
            </a:r>
            <a:r>
              <a:rPr lang="en-US" sz="3000" b="1" dirty="0">
                <a:solidFill>
                  <a:srgbClr val="0070C0"/>
                </a:solidFill>
              </a:rPr>
              <a:t>classification.</a:t>
            </a:r>
          </a:p>
          <a:p>
            <a:endParaRPr lang="en-US" sz="3000" dirty="0">
              <a:solidFill>
                <a:srgbClr val="0070C0"/>
              </a:solidFill>
            </a:endParaRPr>
          </a:p>
          <a:p>
            <a:r>
              <a:rPr lang="en-US" sz="3000" dirty="0"/>
              <a:t>It classifies a data point based on how its </a:t>
            </a:r>
            <a:r>
              <a:rPr lang="en-US" sz="3000" b="1" dirty="0">
                <a:solidFill>
                  <a:srgbClr val="00B050"/>
                </a:solidFill>
              </a:rPr>
              <a:t>neighbors are classified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</p:spTree>
    <p:extLst>
      <p:ext uri="{BB962C8B-B14F-4D97-AF65-F5344CB8AC3E}">
        <p14:creationId xmlns:p14="http://schemas.microsoft.com/office/powerpoint/2010/main" val="4230757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EC025-282D-B34A-33DF-9BBE83E04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881" y="1542171"/>
            <a:ext cx="7926913" cy="41026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stores all available cases and </a:t>
            </a:r>
            <a:r>
              <a:rPr lang="en-US" sz="3000" b="1" dirty="0">
                <a:solidFill>
                  <a:srgbClr val="00B050"/>
                </a:solidFill>
              </a:rPr>
              <a:t>classifies new cases based on a similarity measure</a:t>
            </a:r>
          </a:p>
        </p:txBody>
      </p:sp>
    </p:spTree>
    <p:extLst>
      <p:ext uri="{BB962C8B-B14F-4D97-AF65-F5344CB8AC3E}">
        <p14:creationId xmlns:p14="http://schemas.microsoft.com/office/powerpoint/2010/main" val="3277395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EC025-282D-B34A-33DF-9BBE83E04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56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B050"/>
                </a:solidFill>
              </a:rPr>
              <a:t>K </a:t>
            </a:r>
            <a:r>
              <a:rPr lang="en-US" sz="3000" dirty="0"/>
              <a:t>in KNN is a parameter that refers to the number of nearest neighbors to include in the </a:t>
            </a:r>
            <a:r>
              <a:rPr lang="en-US" sz="3000" b="1" dirty="0">
                <a:solidFill>
                  <a:srgbClr val="00B050"/>
                </a:solidFill>
              </a:rPr>
              <a:t>majority voting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0E6FF-0D85-101D-4C1A-8D48B3903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0" y="1704031"/>
            <a:ext cx="7702664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70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B050"/>
                </a:solidFill>
              </a:rPr>
              <a:t>K </a:t>
            </a:r>
            <a:r>
              <a:rPr lang="en-US" sz="3000" dirty="0"/>
              <a:t>in KNN is a parameter that refers to the number of nearest neighbors to include in the </a:t>
            </a:r>
            <a:r>
              <a:rPr lang="en-US" sz="3000" b="1" dirty="0">
                <a:solidFill>
                  <a:srgbClr val="00B050"/>
                </a:solidFill>
              </a:rPr>
              <a:t>majority voting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0E6FF-0D85-101D-4C1A-8D48B3903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88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 </a:t>
            </a:r>
            <a:r>
              <a:rPr lang="en-US" sz="3000" b="1" dirty="0">
                <a:solidFill>
                  <a:srgbClr val="0070C0"/>
                </a:solidFill>
              </a:rPr>
              <a:t>data point </a:t>
            </a:r>
            <a:r>
              <a:rPr lang="en-US" sz="3000" dirty="0"/>
              <a:t>is classified by majority votes from its </a:t>
            </a:r>
            <a:r>
              <a:rPr lang="en-US" sz="3000" b="1" dirty="0">
                <a:solidFill>
                  <a:srgbClr val="00B050"/>
                </a:solidFill>
              </a:rPr>
              <a:t>5 nearest neighbors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0E6FF-0D85-101D-4C1A-8D48B3903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0" y="1704031"/>
            <a:ext cx="7702664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9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8C31F-A154-6E1B-7631-52239702A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6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67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317757"/>
            <a:ext cx="11273589" cy="45391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Use Case: Predict Diabetes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142999"/>
            <a:ext cx="11273589" cy="44312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Use Case: Predict Diabetes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90A243BF-1400-B147-AC99-0F77B684A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313" y="1142999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ECBAE120-673B-009F-7715-46BCBEDC6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4625" y="1860176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69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 we choose ”K”?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736170" y="1671917"/>
            <a:ext cx="107196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KNN is based on feature similarity. </a:t>
            </a:r>
          </a:p>
          <a:p>
            <a:endParaRPr lang="en-US" sz="4000" dirty="0"/>
          </a:p>
          <a:p>
            <a:r>
              <a:rPr lang="en-US" sz="4000" dirty="0"/>
              <a:t>Choosing the right </a:t>
            </a:r>
            <a:r>
              <a:rPr lang="en-US" sz="4000" b="1" dirty="0">
                <a:solidFill>
                  <a:srgbClr val="0070C0"/>
                </a:solidFill>
              </a:rPr>
              <a:t>”K” </a:t>
            </a:r>
            <a:r>
              <a:rPr lang="en-US" sz="4000" dirty="0"/>
              <a:t>is a process of </a:t>
            </a:r>
            <a:r>
              <a:rPr lang="en-US" sz="4000" b="1" dirty="0">
                <a:solidFill>
                  <a:srgbClr val="7030A0"/>
                </a:solidFill>
              </a:rPr>
              <a:t>parameter tuning</a:t>
            </a:r>
            <a:r>
              <a:rPr lang="en-US" sz="4000" dirty="0">
                <a:solidFill>
                  <a:srgbClr val="7030A0"/>
                </a:solidFill>
              </a:rPr>
              <a:t> </a:t>
            </a:r>
            <a:r>
              <a:rPr lang="en-US" sz="4000" dirty="0"/>
              <a:t>and it is important for better </a:t>
            </a:r>
            <a:r>
              <a:rPr lang="en-US" sz="4000" b="1" dirty="0">
                <a:solidFill>
                  <a:srgbClr val="00B050"/>
                </a:solidFill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3362459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1282C7D-3FD1-95D2-7074-593F042FA6CE}"/>
              </a:ext>
            </a:extLst>
          </p:cNvPr>
          <p:cNvSpPr/>
          <p:nvPr/>
        </p:nvSpPr>
        <p:spPr>
          <a:xfrm>
            <a:off x="4098231" y="1205409"/>
            <a:ext cx="3995538" cy="3773219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8DC0F7-D23F-9994-19F0-0FCB1CA56306}"/>
              </a:ext>
            </a:extLst>
          </p:cNvPr>
          <p:cNvSpPr/>
          <p:nvPr/>
        </p:nvSpPr>
        <p:spPr>
          <a:xfrm>
            <a:off x="4742948" y="2467391"/>
            <a:ext cx="334520" cy="305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C51413-EF68-AC5D-5359-37B1685A5D68}"/>
              </a:ext>
            </a:extLst>
          </p:cNvPr>
          <p:cNvSpPr/>
          <p:nvPr/>
        </p:nvSpPr>
        <p:spPr>
          <a:xfrm>
            <a:off x="5928739" y="1701236"/>
            <a:ext cx="334520" cy="305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AED72A59-FC92-D13B-FB08-04ADCE770E9A}"/>
              </a:ext>
            </a:extLst>
          </p:cNvPr>
          <p:cNvSpPr/>
          <p:nvPr/>
        </p:nvSpPr>
        <p:spPr>
          <a:xfrm>
            <a:off x="7117869" y="2310519"/>
            <a:ext cx="347264" cy="309822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6C5590-2E1A-0C16-DC78-58711EB611D1}"/>
              </a:ext>
            </a:extLst>
          </p:cNvPr>
          <p:cNvSpPr/>
          <p:nvPr/>
        </p:nvSpPr>
        <p:spPr>
          <a:xfrm>
            <a:off x="5735446" y="2755026"/>
            <a:ext cx="721107" cy="67398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229DD3-9BFA-80F6-D6AE-A1023E93C591}"/>
              </a:ext>
            </a:extLst>
          </p:cNvPr>
          <p:cNvSpPr/>
          <p:nvPr/>
        </p:nvSpPr>
        <p:spPr>
          <a:xfrm>
            <a:off x="3719636" y="1518762"/>
            <a:ext cx="349135" cy="3241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8BB8680A-874A-B000-02D1-8E564CFB0C26}"/>
              </a:ext>
            </a:extLst>
          </p:cNvPr>
          <p:cNvSpPr/>
          <p:nvPr/>
        </p:nvSpPr>
        <p:spPr>
          <a:xfrm>
            <a:off x="8389311" y="1842959"/>
            <a:ext cx="362436" cy="328353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2300FCAC-D8D9-8B61-3E2D-0239ABF8A7FA}"/>
              </a:ext>
            </a:extLst>
          </p:cNvPr>
          <p:cNvSpPr/>
          <p:nvPr/>
        </p:nvSpPr>
        <p:spPr>
          <a:xfrm>
            <a:off x="7912551" y="4512385"/>
            <a:ext cx="362436" cy="328353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21FE5EE7-2FAB-5D66-07A5-C9A93AB5EEED}"/>
              </a:ext>
            </a:extLst>
          </p:cNvPr>
          <p:cNvSpPr/>
          <p:nvPr/>
        </p:nvSpPr>
        <p:spPr>
          <a:xfrm>
            <a:off x="6720103" y="5057652"/>
            <a:ext cx="362436" cy="328353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A61DA8-B0E2-F9FA-C04F-3D324F23D6E1}"/>
              </a:ext>
            </a:extLst>
          </p:cNvPr>
          <p:cNvGrpSpPr/>
          <p:nvPr/>
        </p:nvGrpSpPr>
        <p:grpSpPr>
          <a:xfrm>
            <a:off x="1343141" y="6148489"/>
            <a:ext cx="9171195" cy="553998"/>
            <a:chOff x="1016000" y="5922499"/>
            <a:chExt cx="9131923" cy="55399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FA56590-85D7-9DBF-2E3B-AE459C2693F1}"/>
                    </a:ext>
                  </a:extLst>
                </p:cNvPr>
                <p:cNvSpPr txBox="1"/>
                <p:nvPr/>
              </p:nvSpPr>
              <p:spPr>
                <a:xfrm>
                  <a:off x="1016000" y="5922499"/>
                  <a:ext cx="9131923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000" dirty="0"/>
                    <a:t>When </a:t>
                  </a:r>
                  <a14:m>
                    <m:oMath xmlns:m="http://schemas.openxmlformats.org/officeDocument/2006/math">
                      <m:r>
                        <a:rPr lang="en-US" sz="3000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sz="3000" dirty="0"/>
                    <a:t> = 3, we can classify the new data point as </a:t>
                  </a:r>
                  <a:endParaRPr lang="en-US" sz="30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FA56590-85D7-9DBF-2E3B-AE459C2693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000" y="5922499"/>
                  <a:ext cx="9131923" cy="553998"/>
                </a:xfrm>
                <a:prstGeom prst="rect">
                  <a:avLst/>
                </a:prstGeom>
                <a:blipFill>
                  <a:blip r:embed="rId3"/>
                  <a:stretch>
                    <a:fillRect l="-1519" t="-13636" b="-3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D52493C-6525-6C88-4054-6BC99DF93328}"/>
                </a:ext>
              </a:extLst>
            </p:cNvPr>
            <p:cNvSpPr/>
            <p:nvPr/>
          </p:nvSpPr>
          <p:spPr>
            <a:xfrm>
              <a:off x="8944125" y="6037399"/>
              <a:ext cx="349135" cy="32419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87B572-7D9D-6BAF-0196-9AF07518D061}"/>
              </a:ext>
            </a:extLst>
          </p:cNvPr>
          <p:cNvGrpSpPr/>
          <p:nvPr/>
        </p:nvGrpSpPr>
        <p:grpSpPr>
          <a:xfrm>
            <a:off x="1101533" y="395112"/>
            <a:ext cx="9867014" cy="5610577"/>
            <a:chOff x="1101533" y="395112"/>
            <a:chExt cx="9867014" cy="5610577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E3FF30D-123D-CE39-9451-3BAC44F3FC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0178" y="395112"/>
              <a:ext cx="0" cy="5610577"/>
            </a:xfrm>
            <a:prstGeom prst="straightConnector1">
              <a:avLst/>
            </a:prstGeom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12F15BA-959F-5984-711A-7D92796E163E}"/>
                </a:ext>
              </a:extLst>
            </p:cNvPr>
            <p:cNvCxnSpPr>
              <a:cxnSpLocks/>
            </p:cNvCxnSpPr>
            <p:nvPr/>
          </p:nvCxnSpPr>
          <p:spPr>
            <a:xfrm>
              <a:off x="1101533" y="6005689"/>
              <a:ext cx="9867014" cy="0"/>
            </a:xfrm>
            <a:prstGeom prst="straightConnector1">
              <a:avLst/>
            </a:prstGeom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5741D0-86D9-EC20-6484-86CEE5C4F05B}"/>
                  </a:ext>
                </a:extLst>
              </p:cNvPr>
              <p:cNvSpPr txBox="1"/>
              <p:nvPr/>
            </p:nvSpPr>
            <p:spPr>
              <a:xfrm>
                <a:off x="6830519" y="1358712"/>
                <a:ext cx="1160318" cy="46166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dirty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400" b="1" i="1" dirty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5741D0-86D9-EC20-6484-86CEE5C4F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519" y="1358712"/>
                <a:ext cx="1160318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32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C9D85A1-A6CD-2FC4-EB93-D8C2474C9133}"/>
              </a:ext>
            </a:extLst>
          </p:cNvPr>
          <p:cNvSpPr/>
          <p:nvPr/>
        </p:nvSpPr>
        <p:spPr>
          <a:xfrm>
            <a:off x="2782275" y="172255"/>
            <a:ext cx="6627450" cy="5839529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1282C7D-3FD1-95D2-7074-593F042FA6CE}"/>
              </a:ext>
            </a:extLst>
          </p:cNvPr>
          <p:cNvSpPr/>
          <p:nvPr/>
        </p:nvSpPr>
        <p:spPr>
          <a:xfrm>
            <a:off x="4098231" y="1205409"/>
            <a:ext cx="3995538" cy="3773219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8DC0F7-D23F-9994-19F0-0FCB1CA56306}"/>
              </a:ext>
            </a:extLst>
          </p:cNvPr>
          <p:cNvSpPr/>
          <p:nvPr/>
        </p:nvSpPr>
        <p:spPr>
          <a:xfrm>
            <a:off x="4742948" y="2467391"/>
            <a:ext cx="334520" cy="305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C51413-EF68-AC5D-5359-37B1685A5D68}"/>
              </a:ext>
            </a:extLst>
          </p:cNvPr>
          <p:cNvSpPr/>
          <p:nvPr/>
        </p:nvSpPr>
        <p:spPr>
          <a:xfrm>
            <a:off x="5928739" y="1701236"/>
            <a:ext cx="334520" cy="305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AED72A59-FC92-D13B-FB08-04ADCE770E9A}"/>
              </a:ext>
            </a:extLst>
          </p:cNvPr>
          <p:cNvSpPr/>
          <p:nvPr/>
        </p:nvSpPr>
        <p:spPr>
          <a:xfrm>
            <a:off x="7117869" y="2310519"/>
            <a:ext cx="347264" cy="309822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6C5590-2E1A-0C16-DC78-58711EB611D1}"/>
              </a:ext>
            </a:extLst>
          </p:cNvPr>
          <p:cNvSpPr/>
          <p:nvPr/>
        </p:nvSpPr>
        <p:spPr>
          <a:xfrm>
            <a:off x="5735446" y="2755026"/>
            <a:ext cx="721107" cy="67398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229DD3-9BFA-80F6-D6AE-A1023E93C591}"/>
              </a:ext>
            </a:extLst>
          </p:cNvPr>
          <p:cNvSpPr/>
          <p:nvPr/>
        </p:nvSpPr>
        <p:spPr>
          <a:xfrm>
            <a:off x="3719636" y="1518762"/>
            <a:ext cx="349135" cy="3241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8BB8680A-874A-B000-02D1-8E564CFB0C26}"/>
              </a:ext>
            </a:extLst>
          </p:cNvPr>
          <p:cNvSpPr/>
          <p:nvPr/>
        </p:nvSpPr>
        <p:spPr>
          <a:xfrm>
            <a:off x="8389311" y="1842959"/>
            <a:ext cx="362436" cy="328353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2300FCAC-D8D9-8B61-3E2D-0239ABF8A7FA}"/>
              </a:ext>
            </a:extLst>
          </p:cNvPr>
          <p:cNvSpPr/>
          <p:nvPr/>
        </p:nvSpPr>
        <p:spPr>
          <a:xfrm>
            <a:off x="7912551" y="4512385"/>
            <a:ext cx="362436" cy="328353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21FE5EE7-2FAB-5D66-07A5-C9A93AB5EEED}"/>
              </a:ext>
            </a:extLst>
          </p:cNvPr>
          <p:cNvSpPr/>
          <p:nvPr/>
        </p:nvSpPr>
        <p:spPr>
          <a:xfrm>
            <a:off x="6720103" y="5057652"/>
            <a:ext cx="362436" cy="328353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7A97F4-52E0-1559-E84B-A8EC52F4A928}"/>
              </a:ext>
            </a:extLst>
          </p:cNvPr>
          <p:cNvGrpSpPr/>
          <p:nvPr/>
        </p:nvGrpSpPr>
        <p:grpSpPr>
          <a:xfrm>
            <a:off x="1158074" y="6251363"/>
            <a:ext cx="9875850" cy="553998"/>
            <a:chOff x="797521" y="6227058"/>
            <a:chExt cx="9875850" cy="55399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FFBB887-24C1-0CFA-7127-F287816D4326}"/>
                    </a:ext>
                  </a:extLst>
                </p:cNvPr>
                <p:cNvSpPr txBox="1"/>
                <p:nvPr/>
              </p:nvSpPr>
              <p:spPr>
                <a:xfrm>
                  <a:off x="797521" y="6227058"/>
                  <a:ext cx="9875850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000" dirty="0"/>
                    <a:t>But when </a:t>
                  </a:r>
                  <a14:m>
                    <m:oMath xmlns:m="http://schemas.openxmlformats.org/officeDocument/2006/math">
                      <m:r>
                        <a:rPr lang="en-US" sz="3000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sz="3000" dirty="0"/>
                    <a:t> = 7, we can classify the new data point as </a:t>
                  </a:r>
                  <a:endParaRPr lang="en-US" sz="30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FFBB887-24C1-0CFA-7127-F287816D43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521" y="6227058"/>
                  <a:ext cx="9875850" cy="553998"/>
                </a:xfrm>
                <a:prstGeom prst="rect">
                  <a:avLst/>
                </a:prstGeom>
                <a:blipFill>
                  <a:blip r:embed="rId3"/>
                  <a:stretch>
                    <a:fillRect l="-1414" t="-13636" b="-34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070F1414-E112-256E-9A3D-FF910A2BEFF8}"/>
                </a:ext>
              </a:extLst>
            </p:cNvPr>
            <p:cNvSpPr/>
            <p:nvPr/>
          </p:nvSpPr>
          <p:spPr>
            <a:xfrm>
              <a:off x="9409725" y="6339880"/>
              <a:ext cx="362436" cy="328353"/>
            </a:xfrm>
            <a:prstGeom prst="triangl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5F9459-75A4-77A8-410F-0BF3F3A2C3FA}"/>
              </a:ext>
            </a:extLst>
          </p:cNvPr>
          <p:cNvGrpSpPr/>
          <p:nvPr/>
        </p:nvGrpSpPr>
        <p:grpSpPr>
          <a:xfrm>
            <a:off x="1101533" y="595764"/>
            <a:ext cx="9867014" cy="5610577"/>
            <a:chOff x="1101533" y="395112"/>
            <a:chExt cx="9867014" cy="5610577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575343D-2307-F1CC-B1FE-1745B0DD6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0178" y="395112"/>
              <a:ext cx="0" cy="5610577"/>
            </a:xfrm>
            <a:prstGeom prst="straightConnector1">
              <a:avLst/>
            </a:prstGeom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969B186-7546-76E5-5C5D-039FEDD48FA3}"/>
                </a:ext>
              </a:extLst>
            </p:cNvPr>
            <p:cNvCxnSpPr>
              <a:cxnSpLocks/>
            </p:cNvCxnSpPr>
            <p:nvPr/>
          </p:nvCxnSpPr>
          <p:spPr>
            <a:xfrm>
              <a:off x="1101533" y="6005689"/>
              <a:ext cx="9867014" cy="0"/>
            </a:xfrm>
            <a:prstGeom prst="straightConnector1">
              <a:avLst/>
            </a:prstGeom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44DA71-F941-AF3D-8007-236AFE4D4AFB}"/>
                  </a:ext>
                </a:extLst>
              </p:cNvPr>
              <p:cNvSpPr txBox="1"/>
              <p:nvPr/>
            </p:nvSpPr>
            <p:spPr>
              <a:xfrm>
                <a:off x="6830519" y="1358712"/>
                <a:ext cx="1160318" cy="46166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dirty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400" b="1" i="1" dirty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44DA71-F941-AF3D-8007-236AFE4D4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519" y="1358712"/>
                <a:ext cx="1160318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E0C14-FBBF-8154-4EBF-507101779F4E}"/>
                  </a:ext>
                </a:extLst>
              </p:cNvPr>
              <p:cNvSpPr txBox="1"/>
              <p:nvPr/>
            </p:nvSpPr>
            <p:spPr>
              <a:xfrm>
                <a:off x="7929088" y="648982"/>
                <a:ext cx="1092992" cy="46166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dirty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GB" sz="2400" b="1" i="1" dirty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2400" b="1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E0C14-FBBF-8154-4EBF-507101779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088" y="648982"/>
                <a:ext cx="1092992" cy="461665"/>
              </a:xfrm>
              <a:prstGeom prst="rect">
                <a:avLst/>
              </a:prstGeom>
              <a:blipFill>
                <a:blip r:embed="rId5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213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7" name="Picture 6" descr="A screenshot of a game&#10;&#10;Description automatically generated">
            <a:extLst>
              <a:ext uri="{FF2B5EF4-FFF2-40B4-BE49-F238E27FC236}">
                <a16:creationId xmlns:a16="http://schemas.microsoft.com/office/drawing/2014/main" id="{D4511A51-E194-BB1F-B28D-BEAD11946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418FE9-3F20-8AAF-8A3F-2064815023BB}"/>
              </a:ext>
            </a:extLst>
          </p:cNvPr>
          <p:cNvSpPr/>
          <p:nvPr/>
        </p:nvSpPr>
        <p:spPr>
          <a:xfrm>
            <a:off x="9939647" y="5890157"/>
            <a:ext cx="2030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77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 we choose ”K”?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A05335-BBD5-2E65-7BE4-A4922428BC63}"/>
                  </a:ext>
                </a:extLst>
              </p:cNvPr>
              <p:cNvSpPr txBox="1"/>
              <p:nvPr/>
            </p:nvSpPr>
            <p:spPr>
              <a:xfrm>
                <a:off x="459204" y="1123608"/>
                <a:ext cx="11273589" cy="4939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dirty="0"/>
                  <a:t>To choose a value of </a:t>
                </a:r>
                <a14:m>
                  <m:oMath xmlns:m="http://schemas.openxmlformats.org/officeDocument/2006/math">
                    <m:r>
                      <a:rPr lang="en-GB" sz="35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3500" dirty="0"/>
                  <a:t>:</a:t>
                </a:r>
              </a:p>
              <a:p>
                <a:endParaRPr lang="en-US" sz="3500" b="1" dirty="0">
                  <a:solidFill>
                    <a:srgbClr val="00B05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500" dirty="0"/>
                  <a:t>Get the square root of </a:t>
                </a:r>
                <a14:m>
                  <m:oMath xmlns:m="http://schemas.openxmlformats.org/officeDocument/2006/math">
                    <m:r>
                      <a:rPr lang="en-US" sz="35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500" dirty="0"/>
                  <a:t> where </a:t>
                </a:r>
                <a14:m>
                  <m:oMath xmlns:m="http://schemas.openxmlformats.org/officeDocument/2006/math">
                    <m:r>
                      <a:rPr lang="en-US" sz="3500" b="1" i="1" dirty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500" dirty="0"/>
                  <a:t> is the total number of data points</a:t>
                </a:r>
              </a:p>
              <a:p>
                <a:pPr algn="ctr"/>
                <a:endParaRPr lang="en-US" sz="3500" dirty="0"/>
              </a:p>
              <a:p>
                <a:pPr algn="ctr"/>
                <a:r>
                  <a:rPr lang="en-US" sz="3500" dirty="0"/>
                  <a:t>OR</a:t>
                </a:r>
              </a:p>
              <a:p>
                <a:pPr algn="ctr"/>
                <a:endParaRPr lang="en-US" sz="3500" b="1" dirty="0">
                  <a:solidFill>
                    <a:srgbClr val="00B05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500" dirty="0"/>
                  <a:t>Make the </a:t>
                </a:r>
                <a14:m>
                  <m:oMath xmlns:m="http://schemas.openxmlformats.org/officeDocument/2006/math">
                    <m:r>
                      <a:rPr lang="en-GB" sz="35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3500" dirty="0"/>
                  <a:t> an </a:t>
                </a:r>
                <a:r>
                  <a:rPr lang="en-US" sz="3500" b="1" dirty="0">
                    <a:solidFill>
                      <a:srgbClr val="00B050"/>
                    </a:solidFill>
                  </a:rPr>
                  <a:t>odd number </a:t>
                </a:r>
                <a:r>
                  <a:rPr lang="en-US" sz="3500" dirty="0"/>
                  <a:t>to avoid a balance between two classes of data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A05335-BBD5-2E65-7BE4-A4922428B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04" y="1123608"/>
                <a:ext cx="11273589" cy="4939814"/>
              </a:xfrm>
              <a:prstGeom prst="rect">
                <a:avLst/>
              </a:prstGeom>
              <a:blipFill>
                <a:blip r:embed="rId4"/>
                <a:stretch>
                  <a:fillRect l="-1575" t="-1795" b="-3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839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3" name="Picture 2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958518BA-8BF0-7118-5EDC-51646C761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979055-C58C-0131-833C-3B55FC41D3F1}"/>
              </a:ext>
            </a:extLst>
          </p:cNvPr>
          <p:cNvSpPr/>
          <p:nvPr/>
        </p:nvSpPr>
        <p:spPr>
          <a:xfrm>
            <a:off x="9939647" y="5890157"/>
            <a:ext cx="2030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04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Use Case: Predict Diabetes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C822FC7E-564C-CF7B-DCDF-94660962B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313" y="1142999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31546DBB-D2B6-9B25-8CC8-D01A3F2B2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4751" y="2584309"/>
            <a:ext cx="597907" cy="597907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486173BD-AB26-C737-170F-1DC337D8E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9448" y="1893306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40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E3D0B83-2A57-6184-2E6D-A91F71E114C4}"/>
              </a:ext>
            </a:extLst>
          </p:cNvPr>
          <p:cNvGrpSpPr/>
          <p:nvPr/>
        </p:nvGrpSpPr>
        <p:grpSpPr>
          <a:xfrm>
            <a:off x="1635618" y="5020180"/>
            <a:ext cx="12346546" cy="2630439"/>
            <a:chOff x="2308054" y="5219195"/>
            <a:chExt cx="8233340" cy="179009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CF5A1D-DF08-829B-6248-9FA3A85E52FE}"/>
                </a:ext>
              </a:extLst>
            </p:cNvPr>
            <p:cNvSpPr/>
            <p:nvPr/>
          </p:nvSpPr>
          <p:spPr>
            <a:xfrm>
              <a:off x="2308054" y="5219195"/>
              <a:ext cx="988541" cy="606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F54371-7DC1-AEA9-34CA-43CCDBCC2057}"/>
                </a:ext>
              </a:extLst>
            </p:cNvPr>
            <p:cNvSpPr/>
            <p:nvPr/>
          </p:nvSpPr>
          <p:spPr>
            <a:xfrm>
              <a:off x="9552853" y="6402788"/>
              <a:ext cx="988541" cy="606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9361354-ADE8-3D3F-A0D3-1A453D459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1F8EC51-AC2A-779C-575E-295BA50AB9BE}"/>
              </a:ext>
            </a:extLst>
          </p:cNvPr>
          <p:cNvSpPr/>
          <p:nvPr/>
        </p:nvSpPr>
        <p:spPr>
          <a:xfrm>
            <a:off x="9939647" y="5890157"/>
            <a:ext cx="2030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64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E3D0B83-2A57-6184-2E6D-A91F71E114C4}"/>
              </a:ext>
            </a:extLst>
          </p:cNvPr>
          <p:cNvGrpSpPr/>
          <p:nvPr/>
        </p:nvGrpSpPr>
        <p:grpSpPr>
          <a:xfrm>
            <a:off x="1635618" y="5020180"/>
            <a:ext cx="12346546" cy="2630439"/>
            <a:chOff x="2308054" y="5219195"/>
            <a:chExt cx="8233340" cy="179009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CF5A1D-DF08-829B-6248-9FA3A85E52FE}"/>
                </a:ext>
              </a:extLst>
            </p:cNvPr>
            <p:cNvSpPr/>
            <p:nvPr/>
          </p:nvSpPr>
          <p:spPr>
            <a:xfrm>
              <a:off x="2308054" y="5219195"/>
              <a:ext cx="988541" cy="606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F54371-7DC1-AEA9-34CA-43CCDBCC2057}"/>
                </a:ext>
              </a:extLst>
            </p:cNvPr>
            <p:cNvSpPr/>
            <p:nvPr/>
          </p:nvSpPr>
          <p:spPr>
            <a:xfrm>
              <a:off x="9552853" y="6402788"/>
              <a:ext cx="988541" cy="606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3CD80AE-2B2B-03D5-5D00-F5ABCBFEC6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338002-37E5-34EC-E300-4BB610D3B267}"/>
              </a:ext>
            </a:extLst>
          </p:cNvPr>
          <p:cNvSpPr/>
          <p:nvPr/>
        </p:nvSpPr>
        <p:spPr>
          <a:xfrm>
            <a:off x="9939647" y="5890157"/>
            <a:ext cx="2030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00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B6A272-448D-0EF4-5839-A6B4ADFF4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7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13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E3D0B83-2A57-6184-2E6D-A91F71E114C4}"/>
              </a:ext>
            </a:extLst>
          </p:cNvPr>
          <p:cNvGrpSpPr/>
          <p:nvPr/>
        </p:nvGrpSpPr>
        <p:grpSpPr>
          <a:xfrm>
            <a:off x="1635618" y="5020180"/>
            <a:ext cx="12346546" cy="2630439"/>
            <a:chOff x="2308054" y="5219195"/>
            <a:chExt cx="8233340" cy="179009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CF5A1D-DF08-829B-6248-9FA3A85E52FE}"/>
                </a:ext>
              </a:extLst>
            </p:cNvPr>
            <p:cNvSpPr/>
            <p:nvPr/>
          </p:nvSpPr>
          <p:spPr>
            <a:xfrm>
              <a:off x="2308054" y="5219195"/>
              <a:ext cx="988541" cy="606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F54371-7DC1-AEA9-34CA-43CCDBCC2057}"/>
                </a:ext>
              </a:extLst>
            </p:cNvPr>
            <p:cNvSpPr/>
            <p:nvPr/>
          </p:nvSpPr>
          <p:spPr>
            <a:xfrm>
              <a:off x="9552853" y="6402788"/>
              <a:ext cx="988541" cy="606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A673587C-084D-F9A3-B697-9608DDE95C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0525BF-2BAE-09DA-AA11-4FAD7B2B5063}"/>
              </a:ext>
            </a:extLst>
          </p:cNvPr>
          <p:cNvSpPr/>
          <p:nvPr/>
        </p:nvSpPr>
        <p:spPr>
          <a:xfrm>
            <a:off x="9939647" y="5890157"/>
            <a:ext cx="2030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29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Use Case: Predict Diabetes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609B833A-3D14-B242-90EE-02EA68DC6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8648" y="1225449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0EBF3F1-5576-F351-504B-5B35284C8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3187" y="3250843"/>
            <a:ext cx="597907" cy="597907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555D7A50-F868-9629-9047-63D95382B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7236" y="2526839"/>
            <a:ext cx="597907" cy="597907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430B446A-F126-D96E-F345-988B4B5E3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6525" y="1928932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4A31C-BA27-5600-75C6-A8BB52EA8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40" y="1318835"/>
            <a:ext cx="4921937" cy="4549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459205" y="1868363"/>
            <a:ext cx="46441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Consider the dataset having two variables: </a:t>
            </a:r>
            <a:r>
              <a:rPr lang="en-US" sz="3000" b="1" dirty="0">
                <a:solidFill>
                  <a:srgbClr val="7030A0"/>
                </a:solidFill>
              </a:rPr>
              <a:t>height(cm) </a:t>
            </a:r>
            <a:r>
              <a:rPr lang="en-US" sz="3000" dirty="0"/>
              <a:t>and </a:t>
            </a:r>
            <a:r>
              <a:rPr lang="en-US" sz="3000" b="1" dirty="0">
                <a:solidFill>
                  <a:srgbClr val="7030A0"/>
                </a:solidFill>
              </a:rPr>
              <a:t>weight(kg) </a:t>
            </a:r>
            <a:r>
              <a:rPr lang="en-US" sz="3000" dirty="0"/>
              <a:t>and each datapoint is classified as </a:t>
            </a:r>
            <a:r>
              <a:rPr lang="en-US" sz="3000" b="1" dirty="0">
                <a:solidFill>
                  <a:srgbClr val="0070C0"/>
                </a:solidFill>
              </a:rPr>
              <a:t>Normal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rgbClr val="FF0000"/>
                </a:solidFill>
              </a:rPr>
              <a:t>Underweight</a:t>
            </a:r>
          </a:p>
        </p:txBody>
      </p:sp>
    </p:spTree>
    <p:extLst>
      <p:ext uri="{BB962C8B-B14F-4D97-AF65-F5344CB8AC3E}">
        <p14:creationId xmlns:p14="http://schemas.microsoft.com/office/powerpoint/2010/main" val="2139452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459205" y="1868363"/>
            <a:ext cx="46441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Assuming we do not know how to calculate the </a:t>
            </a:r>
            <a:r>
              <a:rPr lang="en-US" sz="3000" b="1" dirty="0">
                <a:solidFill>
                  <a:srgbClr val="7030A0"/>
                </a:solidFill>
              </a:rPr>
              <a:t>body mass index (BMI)</a:t>
            </a:r>
            <a:r>
              <a:rPr lang="en-US" sz="3000" dirty="0">
                <a:solidFill>
                  <a:srgbClr val="7030A0"/>
                </a:solidFill>
              </a:rPr>
              <a:t>, </a:t>
            </a:r>
            <a:r>
              <a:rPr lang="en-US" sz="3000" dirty="0"/>
              <a:t>we need to classify this unseen data as </a:t>
            </a:r>
            <a:r>
              <a:rPr lang="en-US" sz="3000" b="1" dirty="0">
                <a:solidFill>
                  <a:srgbClr val="0070C0"/>
                </a:solidFill>
              </a:rPr>
              <a:t>Normal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rgbClr val="FF0000"/>
                </a:solidFill>
              </a:rPr>
              <a:t>Underweight</a:t>
            </a:r>
            <a:r>
              <a:rPr lang="en-US" sz="3000" dirty="0"/>
              <a:t> </a:t>
            </a:r>
            <a:endParaRPr lang="en-US" sz="30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A36F12-D3F7-C7E4-5894-68ECD2BFA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22" y="2348915"/>
            <a:ext cx="5740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09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459205" y="1868363"/>
            <a:ext cx="46441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finds the nearest neighbor by calculating the </a:t>
            </a:r>
            <a:r>
              <a:rPr lang="en-US" sz="3000" b="1" dirty="0">
                <a:solidFill>
                  <a:srgbClr val="0070C0"/>
                </a:solidFill>
              </a:rPr>
              <a:t>Euclidean distance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A36F12-D3F7-C7E4-5894-68ECD2BFA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22" y="2348915"/>
            <a:ext cx="5740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48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1352008" y="1375823"/>
            <a:ext cx="9583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According to the </a:t>
            </a:r>
            <a:r>
              <a:rPr lang="en-US" sz="3000" b="1" dirty="0">
                <a:solidFill>
                  <a:srgbClr val="7030A0"/>
                </a:solidFill>
              </a:rPr>
              <a:t>Euclidean distance formula</a:t>
            </a:r>
            <a:r>
              <a:rPr lang="en-US" sz="3000" dirty="0"/>
              <a:t>, the distance between two points is given by:</a:t>
            </a:r>
            <a:endParaRPr lang="en-US" sz="3000" b="1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F9695-76B1-105A-370B-A4DA40CFF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618" y="2391486"/>
            <a:ext cx="6914764" cy="36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07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7679454"/>
              </p:ext>
            </p:extLst>
          </p:nvPr>
        </p:nvGraphicFramePr>
        <p:xfrm>
          <a:off x="940634" y="146838"/>
          <a:ext cx="10310731" cy="6128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44D3DC-24A3-7161-5FF2-64598DFAC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64FF69-7062-C76B-338A-7440E849400B}"/>
              </a:ext>
            </a:extLst>
          </p:cNvPr>
          <p:cNvSpPr txBox="1"/>
          <p:nvPr/>
        </p:nvSpPr>
        <p:spPr>
          <a:xfrm>
            <a:off x="10212779" y="83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97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6941947"/>
              </p:ext>
            </p:extLst>
          </p:nvPr>
        </p:nvGraphicFramePr>
        <p:xfrm>
          <a:off x="2126884" y="519830"/>
          <a:ext cx="7938231" cy="479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69B82D-7C4C-6E1E-83E6-195678B0ED8F}"/>
              </a:ext>
            </a:extLst>
          </p:cNvPr>
          <p:cNvCxnSpPr>
            <a:cxnSpLocks/>
          </p:cNvCxnSpPr>
          <p:nvPr/>
        </p:nvCxnSpPr>
        <p:spPr>
          <a:xfrm flipV="1">
            <a:off x="2968668" y="3093929"/>
            <a:ext cx="2229633" cy="488515"/>
          </a:xfrm>
          <a:prstGeom prst="line">
            <a:avLst/>
          </a:prstGeom>
          <a:ln w="38100" cap="flat" cmpd="sng" algn="ctr">
            <a:solidFill>
              <a:srgbClr val="FFC000"/>
            </a:solidFill>
            <a:prstDash val="lg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414009-C38F-C1F3-B74C-744BC834CE93}"/>
              </a:ext>
            </a:extLst>
          </p:cNvPr>
          <p:cNvSpPr txBox="1"/>
          <p:nvPr/>
        </p:nvSpPr>
        <p:spPr>
          <a:xfrm>
            <a:off x="3051930" y="5425103"/>
            <a:ext cx="6088138" cy="1015663"/>
          </a:xfrm>
          <a:prstGeom prst="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(d1)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(170-167)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(57-51)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3000" b="1" dirty="0" err="1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(d1)</a:t>
            </a:r>
            <a:r>
              <a:rPr lang="en-PH" sz="3000" b="1" baseline="30000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3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6.7</a:t>
            </a:r>
            <a:endParaRPr lang="en-PH" sz="3000" b="1" i="0" baseline="3000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71769-E27C-9F16-FC11-C7E1C0E4E91A}"/>
              </a:ext>
            </a:extLst>
          </p:cNvPr>
          <p:cNvSpPr txBox="1"/>
          <p:nvPr/>
        </p:nvSpPr>
        <p:spPr>
          <a:xfrm>
            <a:off x="3975066" y="331600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d1</a:t>
            </a:r>
            <a:endParaRPr lang="en-PH" b="1" dirty="0">
              <a:solidFill>
                <a:srgbClr val="FFC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3450A2-78B6-3693-2326-CBC9045DB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25560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714057"/>
              </p:ext>
            </p:extLst>
          </p:nvPr>
        </p:nvGraphicFramePr>
        <p:xfrm>
          <a:off x="2126884" y="519830"/>
          <a:ext cx="7938231" cy="479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69B82D-7C4C-6E1E-83E6-195678B0ED8F}"/>
              </a:ext>
            </a:extLst>
          </p:cNvPr>
          <p:cNvCxnSpPr>
            <a:cxnSpLocks/>
          </p:cNvCxnSpPr>
          <p:nvPr/>
        </p:nvCxnSpPr>
        <p:spPr>
          <a:xfrm flipV="1">
            <a:off x="2974932" y="3093929"/>
            <a:ext cx="2223369" cy="463463"/>
          </a:xfrm>
          <a:prstGeom prst="line">
            <a:avLst/>
          </a:prstGeom>
          <a:ln w="38100" cap="flat" cmpd="sng" algn="ctr">
            <a:solidFill>
              <a:srgbClr val="FFC000"/>
            </a:solidFill>
            <a:prstDash val="lg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414009-C38F-C1F3-B74C-744BC834CE93}"/>
              </a:ext>
            </a:extLst>
          </p:cNvPr>
          <p:cNvSpPr txBox="1"/>
          <p:nvPr/>
        </p:nvSpPr>
        <p:spPr>
          <a:xfrm>
            <a:off x="3069743" y="5454062"/>
            <a:ext cx="6052512" cy="101566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(d2)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(170-182)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(57-62)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3000" b="1" dirty="0" err="1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(d2)</a:t>
            </a:r>
            <a:r>
              <a:rPr lang="en-PH" sz="3000" b="1" baseline="30000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3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13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71769-E27C-9F16-FC11-C7E1C0E4E91A}"/>
              </a:ext>
            </a:extLst>
          </p:cNvPr>
          <p:cNvSpPr txBox="1"/>
          <p:nvPr/>
        </p:nvSpPr>
        <p:spPr>
          <a:xfrm>
            <a:off x="4000119" y="331939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d1</a:t>
            </a:r>
            <a:endParaRPr lang="en-PH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53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9853769"/>
              </p:ext>
            </p:extLst>
          </p:nvPr>
        </p:nvGraphicFramePr>
        <p:xfrm>
          <a:off x="2126884" y="519830"/>
          <a:ext cx="7938231" cy="479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69B82D-7C4C-6E1E-83E6-195678B0ED8F}"/>
              </a:ext>
            </a:extLst>
          </p:cNvPr>
          <p:cNvCxnSpPr>
            <a:cxnSpLocks/>
          </p:cNvCxnSpPr>
          <p:nvPr/>
        </p:nvCxnSpPr>
        <p:spPr>
          <a:xfrm flipV="1">
            <a:off x="2949879" y="3093929"/>
            <a:ext cx="2248422" cy="463463"/>
          </a:xfrm>
          <a:prstGeom prst="line">
            <a:avLst/>
          </a:prstGeom>
          <a:ln w="38100" cap="flat" cmpd="sng" algn="ctr">
            <a:solidFill>
              <a:srgbClr val="FFC000"/>
            </a:solidFill>
            <a:prstDash val="lg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414009-C38F-C1F3-B74C-744BC834CE93}"/>
              </a:ext>
            </a:extLst>
          </p:cNvPr>
          <p:cNvSpPr txBox="1"/>
          <p:nvPr/>
        </p:nvSpPr>
        <p:spPr>
          <a:xfrm>
            <a:off x="3075681" y="5340687"/>
            <a:ext cx="6040636" cy="101566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(d3)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(170-176)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(57-69)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3000" b="1" dirty="0" err="1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(d3)</a:t>
            </a:r>
            <a:r>
              <a:rPr lang="en-PH" sz="3000" b="1" baseline="30000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3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13.4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71769-E27C-9F16-FC11-C7E1C0E4E91A}"/>
              </a:ext>
            </a:extLst>
          </p:cNvPr>
          <p:cNvSpPr txBox="1"/>
          <p:nvPr/>
        </p:nvSpPr>
        <p:spPr>
          <a:xfrm>
            <a:off x="4620157" y="3106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d1</a:t>
            </a:r>
            <a:endParaRPr lang="en-PH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130609-45CA-1C6B-9C6F-9321E6178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4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71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AA6EF777-883C-CF65-6527-F29738C032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6FA3803-BF42-C175-9008-8CA324C69D14}"/>
              </a:ext>
            </a:extLst>
          </p:cNvPr>
          <p:cNvSpPr/>
          <p:nvPr/>
        </p:nvSpPr>
        <p:spPr>
          <a:xfrm>
            <a:off x="9939647" y="5890157"/>
            <a:ext cx="2030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20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619081-4A26-F8DE-23D8-2EA167A5B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821" y="1335549"/>
            <a:ext cx="6166364" cy="3654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051CC9-4FD9-410D-7F78-357A2434D827}"/>
              </a:ext>
            </a:extLst>
          </p:cNvPr>
          <p:cNvSpPr txBox="1"/>
          <p:nvPr/>
        </p:nvSpPr>
        <p:spPr>
          <a:xfrm>
            <a:off x="459205" y="1335549"/>
            <a:ext cx="46441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We calculate the </a:t>
            </a:r>
            <a:r>
              <a:rPr lang="en-US" sz="3000" b="1" dirty="0">
                <a:solidFill>
                  <a:srgbClr val="0070C0"/>
                </a:solidFill>
              </a:rPr>
              <a:t>Euclidean distance </a:t>
            </a:r>
            <a:r>
              <a:rPr lang="en-US" sz="3000" dirty="0"/>
              <a:t>of unknown datapoints from all the points in the dataset</a:t>
            </a:r>
            <a:endParaRPr lang="en-US" sz="3000" b="1" dirty="0">
              <a:solidFill>
                <a:srgbClr val="0070C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</p:spTree>
    <p:extLst>
      <p:ext uri="{BB962C8B-B14F-4D97-AF65-F5344CB8AC3E}">
        <p14:creationId xmlns:p14="http://schemas.microsoft.com/office/powerpoint/2010/main" val="19995053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19081-4A26-F8DE-23D8-2EA167A5B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76" y="292100"/>
            <a:ext cx="10055447" cy="595969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D683654-45E6-2B52-7B98-C9566444CDD5}"/>
              </a:ext>
            </a:extLst>
          </p:cNvPr>
          <p:cNvGrpSpPr/>
          <p:nvPr/>
        </p:nvGrpSpPr>
        <p:grpSpPr>
          <a:xfrm>
            <a:off x="8660500" y="1030000"/>
            <a:ext cx="853920" cy="1186560"/>
            <a:chOff x="8660500" y="1030000"/>
            <a:chExt cx="853920" cy="11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690E4EE-630A-F271-D9B1-E9BF74FA6E44}"/>
                    </a:ext>
                  </a:extLst>
                </p14:cNvPr>
                <p14:cNvContentPartPr/>
                <p14:nvPr/>
              </p14:nvContentPartPr>
              <p14:xfrm>
                <a:off x="8686060" y="1030000"/>
                <a:ext cx="828360" cy="596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690E4EE-630A-F271-D9B1-E9BF74FA6E4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50060" y="994360"/>
                  <a:ext cx="90000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0171455-88F3-F527-9CE3-81F128382BB1}"/>
                    </a:ext>
                  </a:extLst>
                </p14:cNvPr>
                <p14:cNvContentPartPr/>
                <p14:nvPr/>
              </p14:nvContentPartPr>
              <p14:xfrm>
                <a:off x="8660500" y="1757200"/>
                <a:ext cx="766800" cy="459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0171455-88F3-F527-9CE3-81F128382BB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24500" y="1721560"/>
                  <a:ext cx="838440" cy="53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A545382-B627-3961-2073-F1E2E22FB631}"/>
                  </a:ext>
                </a:extLst>
              </p14:cNvPr>
              <p14:cNvContentPartPr/>
              <p14:nvPr/>
            </p14:nvContentPartPr>
            <p14:xfrm>
              <a:off x="8629900" y="2217280"/>
              <a:ext cx="865800" cy="5882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A545382-B627-3961-2073-F1E2E22FB6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94260" y="2181640"/>
                <a:ext cx="937440" cy="65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182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161F9-8714-4F6C-0ABE-50AF71B5B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48" y="1479550"/>
            <a:ext cx="6362700" cy="389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E93793-C588-E3DC-47D3-B858FE64CEA4}"/>
              </a:ext>
            </a:extLst>
          </p:cNvPr>
          <p:cNvSpPr txBox="1"/>
          <p:nvPr/>
        </p:nvSpPr>
        <p:spPr>
          <a:xfrm>
            <a:off x="459205" y="1479550"/>
            <a:ext cx="4644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Let us calculate the nearest neighbor at </a:t>
            </a:r>
            <a:r>
              <a:rPr lang="en-US" sz="3000" b="1" dirty="0">
                <a:solidFill>
                  <a:srgbClr val="00B050"/>
                </a:solidFill>
              </a:rPr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572410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161F9-8714-4F6C-0ABE-50AF71B5B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75" y="0"/>
            <a:ext cx="11191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03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E93793-C588-E3DC-47D3-B858FE64CEA4}"/>
              </a:ext>
            </a:extLst>
          </p:cNvPr>
          <p:cNvSpPr txBox="1"/>
          <p:nvPr/>
        </p:nvSpPr>
        <p:spPr>
          <a:xfrm>
            <a:off x="609795" y="1627897"/>
            <a:ext cx="46441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The majority of its neighbors are </a:t>
            </a:r>
            <a:r>
              <a:rPr lang="en-US" sz="3000" b="1" dirty="0">
                <a:solidFill>
                  <a:srgbClr val="00B050"/>
                </a:solidFill>
              </a:rPr>
              <a:t>Normal</a:t>
            </a:r>
            <a:r>
              <a:rPr lang="en-US" sz="3000" b="1" dirty="0"/>
              <a:t>. </a:t>
            </a:r>
          </a:p>
          <a:p>
            <a:endParaRPr lang="en-US" sz="3000" b="1" dirty="0"/>
          </a:p>
          <a:p>
            <a:r>
              <a:rPr lang="en-US" sz="3000" dirty="0"/>
              <a:t>Hence, having a weight of </a:t>
            </a:r>
            <a:r>
              <a:rPr lang="en-US" sz="3000" b="1" dirty="0">
                <a:solidFill>
                  <a:srgbClr val="0070C0"/>
                </a:solidFill>
              </a:rPr>
              <a:t>57 kg </a:t>
            </a:r>
            <a:r>
              <a:rPr lang="en-US" sz="3000" dirty="0"/>
              <a:t>and a height of </a:t>
            </a:r>
            <a:r>
              <a:rPr lang="en-US" sz="3000" b="1" dirty="0">
                <a:solidFill>
                  <a:srgbClr val="0070C0"/>
                </a:solidFill>
              </a:rPr>
              <a:t>170 cm </a:t>
            </a:r>
            <a:r>
              <a:rPr lang="en-US" sz="3000" dirty="0"/>
              <a:t>is </a:t>
            </a:r>
            <a:r>
              <a:rPr lang="en-US" sz="3000" b="1" dirty="0">
                <a:solidFill>
                  <a:srgbClr val="00B050"/>
                </a:solidFill>
              </a:rPr>
              <a:t>Normal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5EFBE2-017E-D7B2-6EA9-4133A1D9E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1" y="1415998"/>
            <a:ext cx="5782424" cy="3537293"/>
          </a:xfrm>
          <a:prstGeom prst="rect">
            <a:avLst/>
          </a:prstGeom>
        </p:spPr>
      </p:pic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991E3447-C827-1239-96ED-D5C5CC15E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542581"/>
              </p:ext>
            </p:extLst>
          </p:nvPr>
        </p:nvGraphicFramePr>
        <p:xfrm>
          <a:off x="668268" y="4898616"/>
          <a:ext cx="4226010" cy="5827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08670">
                  <a:extLst>
                    <a:ext uri="{9D8B030D-6E8A-4147-A177-3AD203B41FA5}">
                      <a16:colId xmlns:a16="http://schemas.microsoft.com/office/drawing/2014/main" val="2450462042"/>
                    </a:ext>
                  </a:extLst>
                </a:gridCol>
                <a:gridCol w="1408670">
                  <a:extLst>
                    <a:ext uri="{9D8B030D-6E8A-4147-A177-3AD203B41FA5}">
                      <a16:colId xmlns:a16="http://schemas.microsoft.com/office/drawing/2014/main" val="881086324"/>
                    </a:ext>
                  </a:extLst>
                </a:gridCol>
                <a:gridCol w="1408670">
                  <a:extLst>
                    <a:ext uri="{9D8B030D-6E8A-4147-A177-3AD203B41FA5}">
                      <a16:colId xmlns:a16="http://schemas.microsoft.com/office/drawing/2014/main" val="939477831"/>
                    </a:ext>
                  </a:extLst>
                </a:gridCol>
              </a:tblGrid>
              <a:tr h="58270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57 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170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410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8626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3" name="Picture 2" descr="A cartoon of a child&#10;&#10;Description automatically generated">
            <a:extLst>
              <a:ext uri="{FF2B5EF4-FFF2-40B4-BE49-F238E27FC236}">
                <a16:creationId xmlns:a16="http://schemas.microsoft.com/office/drawing/2014/main" id="{6F380586-D44B-28F2-B65D-AD56A2ECEC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3" t="17202" r="14591" b="6200"/>
          <a:stretch/>
        </p:blipFill>
        <p:spPr>
          <a:xfrm>
            <a:off x="1202986" y="101600"/>
            <a:ext cx="9966255" cy="586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36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76F0C92-85E9-B951-97CA-4374680C8BFD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Use Case: Predict Diabetes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Light (Headings)"/>
            </a:endParaRPr>
          </a:p>
        </p:txBody>
      </p:sp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2099D9D5-EB1C-6A66-E97A-0811EBEE9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8648" y="1225449"/>
            <a:ext cx="597907" cy="597907"/>
          </a:xfrm>
          <a:prstGeom prst="rect">
            <a:avLst/>
          </a:prstGeom>
        </p:spPr>
      </p:pic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8040C8A9-289B-D5A1-E8D2-5B9D947999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3187" y="3250843"/>
            <a:ext cx="597907" cy="597907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C7D71918-9604-1265-CD53-C7A033AAD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7236" y="2526839"/>
            <a:ext cx="597907" cy="597907"/>
          </a:xfrm>
          <a:prstGeom prst="rect">
            <a:avLst/>
          </a:prstGeom>
        </p:spPr>
      </p:pic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FE3F83C0-4C87-8D00-C73C-44581D776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6525" y="1928932"/>
            <a:ext cx="597907" cy="597907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D86FAA14-68E7-EE4C-9A25-A00BF8B62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6189" y="3937633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863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7" name="Picture 6" descr="A screenshot of a medical survey&#10;&#10;Description automatically generated">
            <a:extLst>
              <a:ext uri="{FF2B5EF4-FFF2-40B4-BE49-F238E27FC236}">
                <a16:creationId xmlns:a16="http://schemas.microsoft.com/office/drawing/2014/main" id="{5467288B-9351-DA2D-0A68-00A5F61B2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4733A0-EB3A-209E-9A25-B05F9E3A64DA}"/>
              </a:ext>
            </a:extLst>
          </p:cNvPr>
          <p:cNvSpPr/>
          <p:nvPr/>
        </p:nvSpPr>
        <p:spPr>
          <a:xfrm>
            <a:off x="9939647" y="5890157"/>
            <a:ext cx="2030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99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95BB28B5-89B8-F665-D69E-97E0CC258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4FA0E6-BB5B-2735-F8A4-D103063CFEAE}"/>
              </a:ext>
            </a:extLst>
          </p:cNvPr>
          <p:cNvSpPr/>
          <p:nvPr/>
        </p:nvSpPr>
        <p:spPr>
          <a:xfrm>
            <a:off x="9939647" y="5890157"/>
            <a:ext cx="2030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37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C5D7B0-3E74-C48C-0B2E-72B89FC9A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920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5" name="Picture 4" descr="A screenshot of a medical survey&#10;&#10;Description automatically generated">
            <a:extLst>
              <a:ext uri="{FF2B5EF4-FFF2-40B4-BE49-F238E27FC236}">
                <a16:creationId xmlns:a16="http://schemas.microsoft.com/office/drawing/2014/main" id="{FCA8613D-8960-E128-3805-E32361AB7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3C31D5-B4B8-4658-4955-2EE076D003CE}"/>
              </a:ext>
            </a:extLst>
          </p:cNvPr>
          <p:cNvSpPr/>
          <p:nvPr/>
        </p:nvSpPr>
        <p:spPr>
          <a:xfrm>
            <a:off x="9939647" y="5890157"/>
            <a:ext cx="2030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928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8B21A5A-2476-6715-F0B5-266CFB01C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250949-2D60-70DD-C0DC-4EBF97D0C90E}"/>
              </a:ext>
            </a:extLst>
          </p:cNvPr>
          <p:cNvSpPr/>
          <p:nvPr/>
        </p:nvSpPr>
        <p:spPr>
          <a:xfrm>
            <a:off x="9939647" y="5890157"/>
            <a:ext cx="2030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534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576A3EA-9BA6-FCA6-FDC5-CF9ECA415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CCMACLRL</a:t>
            </a: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56640C-7E0E-2AF9-19C3-971995145804}"/>
              </a:ext>
            </a:extLst>
          </p:cNvPr>
          <p:cNvSpPr/>
          <p:nvPr/>
        </p:nvSpPr>
        <p:spPr>
          <a:xfrm>
            <a:off x="9939647" y="5890157"/>
            <a:ext cx="2030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502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CCMACLRL</a:t>
            </a: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AE05811-FC5F-CBD1-8976-4B79BEF5A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65BFED-DE06-BDD3-2453-0860C531E5EC}"/>
              </a:ext>
            </a:extLst>
          </p:cNvPr>
          <p:cNvSpPr/>
          <p:nvPr/>
        </p:nvSpPr>
        <p:spPr>
          <a:xfrm>
            <a:off x="10177153" y="6115791"/>
            <a:ext cx="1793174" cy="688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747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CCMACLRL</a:t>
            </a: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6233E85-B35E-BE77-220D-EF4561D53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1A823A-11FF-7B45-D823-24FDF4C7006C}"/>
              </a:ext>
            </a:extLst>
          </p:cNvPr>
          <p:cNvSpPr/>
          <p:nvPr/>
        </p:nvSpPr>
        <p:spPr>
          <a:xfrm>
            <a:off x="10462161" y="5890157"/>
            <a:ext cx="1508166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275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CCMACLRL</a:t>
            </a: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6E99A-071E-65A8-E3E6-758D8341E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A3C4FC-A8A3-DF3D-AA48-D0DB2AF9CC36}"/>
              </a:ext>
            </a:extLst>
          </p:cNvPr>
          <p:cNvSpPr/>
          <p:nvPr/>
        </p:nvSpPr>
        <p:spPr>
          <a:xfrm>
            <a:off x="9939647" y="5890157"/>
            <a:ext cx="2030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254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CCMACLRL</a:t>
            </a: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screenshot of a test results&#10;&#10;Description automatically generated">
            <a:extLst>
              <a:ext uri="{FF2B5EF4-FFF2-40B4-BE49-F238E27FC236}">
                <a16:creationId xmlns:a16="http://schemas.microsoft.com/office/drawing/2014/main" id="{7C9B6F12-7DAF-D5BE-1AC1-D8186A1D5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52CAC1-172A-7F43-F09B-8453B9479E93}"/>
              </a:ext>
            </a:extLst>
          </p:cNvPr>
          <p:cNvSpPr/>
          <p:nvPr/>
        </p:nvSpPr>
        <p:spPr>
          <a:xfrm>
            <a:off x="9939647" y="5890157"/>
            <a:ext cx="2030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966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CCMACLRL</a:t>
            </a: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DB531D7-9BBF-995E-D541-148337AA0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8DFCD0-D9D7-65A6-214F-AAD7B1501FE3}"/>
              </a:ext>
            </a:extLst>
          </p:cNvPr>
          <p:cNvSpPr/>
          <p:nvPr/>
        </p:nvSpPr>
        <p:spPr>
          <a:xfrm>
            <a:off x="9939647" y="5890157"/>
            <a:ext cx="2030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455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CCMACLRL</a:t>
            </a: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1186F-8061-43DE-51BE-CA72AC3BA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F6E6D9-EA61-C9D4-9795-6B1E64DBD0AE}"/>
              </a:ext>
            </a:extLst>
          </p:cNvPr>
          <p:cNvSpPr/>
          <p:nvPr/>
        </p:nvSpPr>
        <p:spPr>
          <a:xfrm>
            <a:off x="9939647" y="5890157"/>
            <a:ext cx="2030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316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CCMACLRL</a:t>
            </a: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A cartoon of a child with glasses&#10;&#10;Description automatically generated">
            <a:extLst>
              <a:ext uri="{FF2B5EF4-FFF2-40B4-BE49-F238E27FC236}">
                <a16:creationId xmlns:a16="http://schemas.microsoft.com/office/drawing/2014/main" id="{ECE8F596-FB73-1F66-4542-E3D0D053A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3C7312-0276-6681-A06B-CD20412545B6}"/>
              </a:ext>
            </a:extLst>
          </p:cNvPr>
          <p:cNvSpPr/>
          <p:nvPr/>
        </p:nvSpPr>
        <p:spPr>
          <a:xfrm>
            <a:off x="9939647" y="5890157"/>
            <a:ext cx="2030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28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693E65BF-35F0-4AE1-FD74-32184179E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CCMACLRL</a:t>
            </a: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2253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CCMACLRL</a:t>
            </a: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screenshot of a cartoon&#10;&#10;Description automatically generated">
            <a:extLst>
              <a:ext uri="{FF2B5EF4-FFF2-40B4-BE49-F238E27FC236}">
                <a16:creationId xmlns:a16="http://schemas.microsoft.com/office/drawing/2014/main" id="{C7393383-258D-4799-59DC-D8EFF000B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C461A3-6DD9-2524-9717-D78732A7D649}"/>
              </a:ext>
            </a:extLst>
          </p:cNvPr>
          <p:cNvSpPr/>
          <p:nvPr/>
        </p:nvSpPr>
        <p:spPr>
          <a:xfrm>
            <a:off x="9939647" y="5890157"/>
            <a:ext cx="2030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441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CCMACLRL</a:t>
            </a: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DCE000E-822E-11CD-E3A5-EE6C9924F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129735-06BF-BAAB-75F4-9E282938ABB8}"/>
              </a:ext>
            </a:extLst>
          </p:cNvPr>
          <p:cNvSpPr/>
          <p:nvPr/>
        </p:nvSpPr>
        <p:spPr>
          <a:xfrm>
            <a:off x="10402783" y="6151417"/>
            <a:ext cx="1567543" cy="653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681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98DFE0-A600-CC4C-7D42-64C3F22DE9AE}"/>
              </a:ext>
            </a:extLst>
          </p:cNvPr>
          <p:cNvSpPr txBox="1"/>
          <p:nvPr/>
        </p:nvSpPr>
        <p:spPr>
          <a:xfrm>
            <a:off x="459204" y="1490008"/>
            <a:ext cx="11389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https://</a:t>
            </a:r>
            <a:r>
              <a:rPr lang="en-US" sz="3000" dirty="0" err="1"/>
              <a:t>www.simplilearn.com</a:t>
            </a:r>
            <a:r>
              <a:rPr lang="en-US" sz="3000" dirty="0"/>
              <a:t>/tutorials/machine-learning-tutorial/</a:t>
            </a:r>
            <a:r>
              <a:rPr lang="en-US" sz="3000" dirty="0" err="1"/>
              <a:t>knn</a:t>
            </a:r>
            <a:r>
              <a:rPr lang="en-US" sz="3000" dirty="0"/>
              <a:t>-in-python</a:t>
            </a:r>
            <a:endParaRPr lang="en-US" sz="3000" dirty="0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959837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924AAB-B99B-78E5-484D-C5589A86F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8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49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07D649B5-2E0C-7EFC-E6A0-A30BD7F28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80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5" name="Picture 4" descr="A cartoon of a person and a child walking in a park&#10;&#10;Description automatically generated">
            <a:extLst>
              <a:ext uri="{FF2B5EF4-FFF2-40B4-BE49-F238E27FC236}">
                <a16:creationId xmlns:a16="http://schemas.microsoft.com/office/drawing/2014/main" id="{5F00CF08-77A6-D445-5EE8-ED8D924D8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23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1990</TotalTime>
  <Words>2999</Words>
  <Application>Microsoft Macintosh PowerPoint</Application>
  <PresentationFormat>Widescreen</PresentationFormat>
  <Paragraphs>565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Calibri</vt:lpstr>
      <vt:lpstr>Calibri Light</vt:lpstr>
      <vt:lpstr>Calibri Light (Headings)</vt:lpstr>
      <vt:lpstr>Cambria Math</vt:lpstr>
      <vt:lpstr>Charter</vt:lpstr>
      <vt:lpstr>Wingdings</vt:lpstr>
      <vt:lpstr>Office Theme</vt:lpstr>
      <vt:lpstr>K-Nearest Neighbors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KNN?</vt:lpstr>
      <vt:lpstr>What is KNN?</vt:lpstr>
      <vt:lpstr>What is KNN?</vt:lpstr>
      <vt:lpstr>What is KNN?</vt:lpstr>
      <vt:lpstr>What is KNN?</vt:lpstr>
      <vt:lpstr>What is KNN?</vt:lpstr>
      <vt:lpstr>What is KNN?</vt:lpstr>
      <vt:lpstr>PowerPoint Presentation</vt:lpstr>
      <vt:lpstr>How do we choose ”K”?</vt:lpstr>
      <vt:lpstr>PowerPoint Presentation</vt:lpstr>
      <vt:lpstr>PowerPoint Presentation</vt:lpstr>
      <vt:lpstr>PowerPoint Presentation</vt:lpstr>
      <vt:lpstr>How do we choose ”K”?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the KNN Algorithm work?</vt:lpstr>
      <vt:lpstr>How does the KNN Algorithm work?</vt:lpstr>
      <vt:lpstr>How does the KNN Algorithm work?</vt:lpstr>
      <vt:lpstr>How does the KNN Algorithm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the KNN Algorithm work?</vt:lpstr>
      <vt:lpstr>PowerPoint Presentation</vt:lpstr>
      <vt:lpstr>How does the KNN Algorithm work?</vt:lpstr>
      <vt:lpstr>How does the KNN Algorithm work?</vt:lpstr>
      <vt:lpstr>How does the KNN Algorithm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 D. Ponio</cp:lastModifiedBy>
  <cp:revision>475</cp:revision>
  <dcterms:created xsi:type="dcterms:W3CDTF">2022-05-11T03:47:05Z</dcterms:created>
  <dcterms:modified xsi:type="dcterms:W3CDTF">2024-08-19T03:13:05Z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  <property fmtid="{D5CDD505-2E9C-101B-9397-08002B2CF9AE}" pid="3" name="MSIP_Label_8a813f4b-519a-4481-a498-85770f517757_Enabled">
    <vt:lpwstr>true</vt:lpwstr>
  </property>
  <property fmtid="{D5CDD505-2E9C-101B-9397-08002B2CF9AE}" pid="4" name="MSIP_Label_8a813f4b-519a-4481-a498-85770f517757_SetDate">
    <vt:lpwstr>2024-07-11T14:04:47Z</vt:lpwstr>
  </property>
  <property fmtid="{D5CDD505-2E9C-101B-9397-08002B2CF9AE}" pid="5" name="MSIP_Label_8a813f4b-519a-4481-a498-85770f517757_Method">
    <vt:lpwstr>Standard</vt:lpwstr>
  </property>
  <property fmtid="{D5CDD505-2E9C-101B-9397-08002B2CF9AE}" pid="6" name="MSIP_Label_8a813f4b-519a-4481-a498-85770f517757_Name">
    <vt:lpwstr>Anyone (unrestricted)</vt:lpwstr>
  </property>
  <property fmtid="{D5CDD505-2E9C-101B-9397-08002B2CF9AE}" pid="7" name="MSIP_Label_8a813f4b-519a-4481-a498-85770f517757_SiteId">
    <vt:lpwstr>1d981f77-3ca3-46ae-b0d4-e8044e6c7f84</vt:lpwstr>
  </property>
  <property fmtid="{D5CDD505-2E9C-101B-9397-08002B2CF9AE}" pid="8" name="MSIP_Label_8a813f4b-519a-4481-a498-85770f517757_ActionId">
    <vt:lpwstr>a6f2a2a8-2cc7-4a96-b5af-2ed5e480ca63</vt:lpwstr>
  </property>
  <property fmtid="{D5CDD505-2E9C-101B-9397-08002B2CF9AE}" pid="9" name="MSIP_Label_8a813f4b-519a-4481-a498-85770f517757_ContentBits">
    <vt:lpwstr>0</vt:lpwstr>
  </property>
</Properties>
</file>